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sldIdLst>
    <p:sldId id="28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6858000" cy="9144000" type="screen4x3"/>
  <p:notesSz cx="6858000" cy="9144000"/>
  <p:embeddedFontLst>
    <p:embeddedFont>
      <p:font typeface="Times New Roman" panose="02020603050405020304" pitchFamily="18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Gill Sans MT" panose="020B0502020104020203" pitchFamily="34" charset="0"/>
      <p:regular r:id="rId41"/>
      <p:bold r:id="rId42"/>
      <p:italic r:id="rId43"/>
      <p:boldItalic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666" y="-53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customXml" Target="../customXml/item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350" y="2834643"/>
            <a:ext cx="58293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120643"/>
            <a:ext cx="4800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40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3" y="2241555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3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241555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5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07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5" y="1316573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4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45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5" y="1316573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4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50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11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8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8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0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103123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103123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5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3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7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90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6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2900" y="365763"/>
            <a:ext cx="6172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900" y="2103123"/>
            <a:ext cx="6172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8503923"/>
            <a:ext cx="21945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8503923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37760" y="8503923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486840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40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6D2E803-6DF1-4392-AF4C-B68B1584FC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8475140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40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697B0C5-8C78-40FA-937D-8D2BF20D5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aprenderjuntos.cl/category/el-libro-de-la-seman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/>
          <p:cNvSpPr/>
          <p:nvPr/>
        </p:nvSpPr>
        <p:spPr>
          <a:xfrm>
            <a:off x="4214285" y="1812101"/>
            <a:ext cx="2338013" cy="2891429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uadroTexto 7"/>
          <p:cNvSpPr txBox="1"/>
          <p:nvPr/>
        </p:nvSpPr>
        <p:spPr>
          <a:xfrm>
            <a:off x="210286" y="3544328"/>
            <a:ext cx="3828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s-MX" sz="1200" i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¿</a:t>
            </a:r>
            <a:r>
              <a:rPr lang="es-MX" sz="1200" i="1" dirty="0">
                <a:solidFill>
                  <a:prstClr val="black"/>
                </a:solidFill>
                <a:latin typeface="Gill Sans MT" panose="020B0502020104020203" pitchFamily="34" charset="0"/>
              </a:rPr>
              <a:t>Por qué el mono actuó de esa manera? </a:t>
            </a:r>
          </a:p>
          <a:p>
            <a:pPr defTabSz="685800">
              <a:lnSpc>
                <a:spcPct val="150000"/>
              </a:lnSpc>
            </a:pPr>
            <a:r>
              <a:rPr lang="es-MX" sz="1200" i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¿</a:t>
            </a:r>
            <a:r>
              <a:rPr lang="es-MX" sz="1200" i="1" dirty="0">
                <a:solidFill>
                  <a:prstClr val="black"/>
                </a:solidFill>
                <a:latin typeface="Gill Sans MT" panose="020B0502020104020203" pitchFamily="34" charset="0"/>
              </a:rPr>
              <a:t>Qué </a:t>
            </a:r>
            <a:r>
              <a:rPr lang="es-MX" sz="1200" i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debió hacer el mono para </a:t>
            </a:r>
            <a:r>
              <a:rPr lang="es-MX" sz="1200" i="1" dirty="0">
                <a:solidFill>
                  <a:prstClr val="black"/>
                </a:solidFill>
                <a:latin typeface="Gill Sans MT" panose="020B0502020104020203" pitchFamily="34" charset="0"/>
              </a:rPr>
              <a:t>entregarles </a:t>
            </a:r>
            <a:r>
              <a:rPr lang="es-MX" sz="1200" i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los </a:t>
            </a:r>
            <a:r>
              <a:rPr lang="es-MX" sz="1200" i="1" dirty="0">
                <a:solidFill>
                  <a:prstClr val="black"/>
                </a:solidFill>
                <a:latin typeface="Gill Sans MT" panose="020B0502020104020203" pitchFamily="34" charset="0"/>
              </a:rPr>
              <a:t>trajes correctos a cada uno de los animalitos?</a:t>
            </a:r>
          </a:p>
          <a:p>
            <a:pPr defTabSz="685800">
              <a:lnSpc>
                <a:spcPct val="150000"/>
              </a:lnSpc>
            </a:pPr>
            <a:r>
              <a:rPr lang="es-MX" sz="1200" i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¿</a:t>
            </a:r>
            <a:r>
              <a:rPr lang="es-MX" sz="1200" i="1" dirty="0">
                <a:solidFill>
                  <a:prstClr val="black"/>
                </a:solidFill>
                <a:latin typeface="Gill Sans MT" panose="020B0502020104020203" pitchFamily="34" charset="0"/>
              </a:rPr>
              <a:t>Qué mensaje nos da el cuento? </a:t>
            </a:r>
          </a:p>
          <a:p>
            <a:pPr defTabSz="685800">
              <a:lnSpc>
                <a:spcPct val="150000"/>
              </a:lnSpc>
            </a:pPr>
            <a:r>
              <a:rPr lang="es-MX" sz="1200" i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¿</a:t>
            </a:r>
            <a:r>
              <a:rPr lang="es-MX" sz="1200" i="1" dirty="0">
                <a:solidFill>
                  <a:prstClr val="black"/>
                </a:solidFill>
                <a:latin typeface="Gill Sans MT" panose="020B0502020104020203" pitchFamily="34" charset="0"/>
              </a:rPr>
              <a:t>Qué otro final le darían al cuento?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-259148" y="1209975"/>
            <a:ext cx="424583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ES" sz="2400" b="1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“LA SELVA LOCA”</a:t>
            </a:r>
            <a:endParaRPr lang="es-ES" sz="2400" b="1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</a:endParaRPr>
          </a:p>
          <a:p>
            <a:pPr algn="ctr" defTabSz="685800">
              <a:defRPr/>
            </a:pPr>
            <a:r>
              <a:rPr lang="es-ES" sz="135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De: </a:t>
            </a:r>
            <a:r>
              <a:rPr lang="es-ES" sz="135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Stephanie Blake</a:t>
            </a:r>
            <a:endParaRPr lang="en-US" sz="1350" b="1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9" y="1961932"/>
            <a:ext cx="805815" cy="57561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572" y="2393723"/>
            <a:ext cx="124872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BO" sz="825" dirty="0">
                <a:solidFill>
                  <a:prstClr val="white"/>
                </a:solidFill>
                <a:latin typeface="Trade Gothic LT Com Cn" panose="020B0806040303020004" pitchFamily="34" charset="0"/>
              </a:rPr>
              <a:t>EDUCACIÓN COMUNITARIA</a:t>
            </a:r>
            <a:endParaRPr lang="en-US" sz="825" dirty="0">
              <a:solidFill>
                <a:prstClr val="white"/>
              </a:solidFill>
              <a:latin typeface="Trade Gothic LT Com Cn" panose="020B08060403030200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00" y="6344502"/>
            <a:ext cx="1789612" cy="47947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95046" y="1935266"/>
            <a:ext cx="39656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350" dirty="0">
                <a:solidFill>
                  <a:prstClr val="black"/>
                </a:solidFill>
                <a:latin typeface="Gill Sans MT" panose="020B0502020104020203" pitchFamily="34" charset="0"/>
              </a:rPr>
              <a:t>Querida familia, les compartimos el cuento </a:t>
            </a:r>
            <a:r>
              <a:rPr lang="es-ES" sz="135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“La </a:t>
            </a:r>
            <a:r>
              <a:rPr lang="es-ES" sz="1350" b="1" dirty="0">
                <a:solidFill>
                  <a:prstClr val="black"/>
                </a:solidFill>
                <a:latin typeface="Gill Sans MT" panose="020B0502020104020203" pitchFamily="34" charset="0"/>
              </a:rPr>
              <a:t>s</a:t>
            </a:r>
            <a:r>
              <a:rPr lang="es-ES" sz="135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elva loca” </a:t>
            </a:r>
            <a:r>
              <a:rPr lang="es-ES" sz="1350" dirty="0">
                <a:solidFill>
                  <a:prstClr val="black"/>
                </a:solidFill>
                <a:latin typeface="Gill Sans MT" panose="020B0502020104020203" pitchFamily="34" charset="0"/>
              </a:rPr>
              <a:t>de</a:t>
            </a:r>
            <a:r>
              <a:rPr lang="es-ES" sz="1350" b="1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s-ES" sz="1350" b="1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Tracey</a:t>
            </a:r>
            <a:r>
              <a:rPr lang="es-ES" sz="135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y Andrew Rogers</a:t>
            </a:r>
            <a:r>
              <a:rPr lang="es-ES" sz="135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,</a:t>
            </a:r>
            <a:r>
              <a:rPr lang="es-ES" sz="135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s-ES" sz="1350" dirty="0">
                <a:solidFill>
                  <a:prstClr val="black"/>
                </a:solidFill>
                <a:latin typeface="Gill Sans MT" panose="020B0502020104020203" pitchFamily="34" charset="0"/>
              </a:rPr>
              <a:t>y juntos puedan disfrutar de la “Lectura en familia”.</a:t>
            </a:r>
            <a:endParaRPr lang="es-ES" sz="135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83141" y="2851801"/>
            <a:ext cx="376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b="1" i="1" dirty="0">
                <a:solidFill>
                  <a:prstClr val="black"/>
                </a:solidFill>
                <a:latin typeface="Gill Sans MT" panose="020B0502020104020203" pitchFamily="34" charset="0"/>
              </a:rPr>
              <a:t>Al concluir con la lectura, les </a:t>
            </a:r>
            <a:r>
              <a:rPr lang="en-US" sz="1200" b="1" i="1" dirty="0" err="1">
                <a:solidFill>
                  <a:prstClr val="black"/>
                </a:solidFill>
                <a:latin typeface="Gill Sans MT" panose="020B0502020104020203" pitchFamily="34" charset="0"/>
              </a:rPr>
              <a:t>invitamos</a:t>
            </a:r>
            <a:r>
              <a:rPr lang="en-US" sz="1200" b="1" i="1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US" sz="1200" b="1" i="1" dirty="0">
                <a:solidFill>
                  <a:prstClr val="black"/>
                </a:solidFill>
                <a:latin typeface="Gill Sans MT" panose="020B0502020104020203" pitchFamily="34" charset="0"/>
              </a:rPr>
              <a:t>a responder </a:t>
            </a:r>
            <a:r>
              <a:rPr lang="en-US" sz="1200" b="1" i="1" dirty="0">
                <a:solidFill>
                  <a:prstClr val="black"/>
                </a:solidFill>
                <a:latin typeface="Gill Sans MT" panose="020B0502020104020203" pitchFamily="34" charset="0"/>
              </a:rPr>
              <a:t>las siguientes preguntas: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114800" y="748310"/>
            <a:ext cx="2058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s-CL" sz="1200" b="1" i="1" dirty="0">
                <a:solidFill>
                  <a:srgbClr val="FF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#</a:t>
            </a:r>
            <a:r>
              <a:rPr lang="es-CL" sz="1200" b="1" i="1" dirty="0" err="1">
                <a:solidFill>
                  <a:srgbClr val="FF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AprenderJuntosenfamilia</a:t>
            </a:r>
            <a:r>
              <a:rPr lang="es-CL" sz="1200" b="1" i="1" dirty="0">
                <a:solidFill>
                  <a:srgbClr val="FF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</a:p>
          <a:p>
            <a:pPr algn="just" defTabSz="685800">
              <a:defRPr/>
            </a:pPr>
            <a:r>
              <a:rPr lang="es-CL" sz="1200" b="1" i="1" dirty="0">
                <a:solidFill>
                  <a:srgbClr val="FF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</a:t>
            </a:r>
            <a:r>
              <a:rPr lang="es-CL" sz="1200" b="1" dirty="0">
                <a:solidFill>
                  <a:srgbClr val="FF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s-CL" sz="1200" b="1" dirty="0">
                <a:solidFill>
                  <a:srgbClr val="FF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7"/>
              </a:rPr>
              <a:t>El Libro de la Semana</a:t>
            </a:r>
            <a:endParaRPr lang="es-ES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10286" y="5308470"/>
            <a:ext cx="40593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MX" sz="1050" b="1" dirty="0">
                <a:solidFill>
                  <a:srgbClr val="FF0000"/>
                </a:solidFill>
                <a:latin typeface="Gill Sans MT" panose="020B0502020104020203" pitchFamily="34" charset="0"/>
              </a:rPr>
              <a:t>¡Sabían que…!​</a:t>
            </a:r>
          </a:p>
          <a:p>
            <a:pPr defTabSz="685800"/>
            <a:r>
              <a:rPr lang="es-MX" sz="105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“Cuando leemos juntos, nuestra familia crece, aprende y tiene mejores oportunidades en la vida”.</a:t>
            </a:r>
            <a:endParaRPr lang="en-US" sz="1050" b="1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160688" y="4856251"/>
            <a:ext cx="2341192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75" b="1" dirty="0" err="1">
                <a:solidFill>
                  <a:prstClr val="black"/>
                </a:solidFill>
                <a:latin typeface="Calibri" panose="020F0502020204030204"/>
              </a:rPr>
              <a:t>Abre</a:t>
            </a:r>
            <a:r>
              <a:rPr lang="en-US" sz="975" b="1" dirty="0">
                <a:solidFill>
                  <a:prstClr val="black"/>
                </a:solidFill>
                <a:latin typeface="Calibri" panose="020F0502020204030204"/>
              </a:rPr>
              <a:t> el VIDEO del </a:t>
            </a:r>
            <a:r>
              <a:rPr lang="en-US" sz="975" b="1" dirty="0" err="1">
                <a:solidFill>
                  <a:prstClr val="black"/>
                </a:solidFill>
                <a:latin typeface="Calibri" panose="020F0502020204030204"/>
              </a:rPr>
              <a:t>cuento</a:t>
            </a:r>
            <a:r>
              <a:rPr lang="en-US" sz="975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75" b="1" dirty="0" err="1">
                <a:solidFill>
                  <a:prstClr val="black"/>
                </a:solidFill>
                <a:latin typeface="Calibri" panose="020F0502020204030204"/>
              </a:rPr>
              <a:t>aquí</a:t>
            </a:r>
            <a:r>
              <a:rPr lang="en-US" sz="975" b="1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defTabSz="685800">
              <a:defRPr/>
            </a:pPr>
            <a:r>
              <a:rPr lang="en-US" sz="105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https://youtu.be/rvhkKTz-MgU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7" y="1767207"/>
            <a:ext cx="2924726" cy="298120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6868862"/>
            <a:ext cx="6858000" cy="1196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6023283" y="6651078"/>
            <a:ext cx="767229" cy="109948"/>
          </a:xfrm>
          <a:prstGeom prst="rect">
            <a:avLst/>
          </a:prstGeom>
          <a:solidFill>
            <a:srgbClr val="E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6" y="-33072"/>
            <a:ext cx="1487487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29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457204"/>
            <a:ext cx="6477000" cy="8543297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"/>
            <a:ext cx="6096000" cy="9143997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 r="-123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" y="228842"/>
            <a:ext cx="6848461" cy="8915159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"/>
            <a:ext cx="6629400" cy="9143997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 r="-114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0447" y="76279"/>
            <a:ext cx="5722948" cy="861957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0"/>
            <a:ext cx="6400800" cy="914399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 l="2" r="-163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5223" y="143027"/>
            <a:ext cx="6552776" cy="9000973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-20595"/>
            <a:ext cx="6552776" cy="9143996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099" y="143027"/>
            <a:ext cx="6334122" cy="9000975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5228" y="357149"/>
            <a:ext cx="6552775" cy="8501126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"/>
            <a:ext cx="6858000" cy="9143999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454" y="514439"/>
            <a:ext cx="6667499" cy="8386682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7216"/>
            <a:ext cx="6858000" cy="8429625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" y="457204"/>
            <a:ext cx="6695849" cy="8124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752249" y="446903"/>
            <a:ext cx="5943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 animales confundidos venían por la selva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8604"/>
            <a:ext cx="6858000" cy="8501087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073" y="214405"/>
            <a:ext cx="6714926" cy="8500999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2966"/>
            <a:ext cx="6858000" cy="7858125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" y="215453"/>
            <a:ext cx="6810409" cy="8928542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52400"/>
            <a:ext cx="6428778" cy="8853506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1210"/>
            <a:ext cx="6858000" cy="8841613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536" y="609600"/>
            <a:ext cx="6724464" cy="784860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399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4236"/>
            <a:ext cx="6858000" cy="823278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2971" y="3505204"/>
            <a:ext cx="509206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3550" algn="ctr">
              <a:spcBef>
                <a:spcPts val="3745"/>
              </a:spcBef>
            </a:pPr>
            <a:r>
              <a:rPr sz="8800" spc="-10" dirty="0">
                <a:latin typeface="Calibri"/>
                <a:cs typeface="Calibri"/>
              </a:rPr>
              <a:t>FIN</a:t>
            </a:r>
            <a:r>
              <a:rPr lang="es-MX" sz="8800" spc="-10" dirty="0">
                <a:latin typeface="Calibri"/>
                <a:cs typeface="Calibri"/>
              </a:rPr>
              <a:t>…</a:t>
            </a:r>
            <a:endParaRPr sz="8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279"/>
            <a:ext cx="6858000" cy="9008833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457200"/>
            <a:ext cx="6248400" cy="8304924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533404"/>
            <a:ext cx="6482512" cy="8143875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609604"/>
            <a:ext cx="6409702" cy="7226937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5778"/>
            <a:ext cx="6858000" cy="7501001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1397"/>
            <a:ext cx="6858000" cy="8762602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947FAE7E93BBA48AAE86D209588BA52" ma:contentTypeVersion="12" ma:contentTypeDescription="Crear nuevo documento." ma:contentTypeScope="" ma:versionID="556461fb2a551967c16561c9c4d6451f">
  <xsd:schema xmlns:xsd="http://www.w3.org/2001/XMLSchema" xmlns:xs="http://www.w3.org/2001/XMLSchema" xmlns:p="http://schemas.microsoft.com/office/2006/metadata/properties" xmlns:ns2="bae853df-5293-4d1c-8960-02212f99e47f" xmlns:ns3="785390bb-11ba-4ae5-9ca6-328a16bef388" targetNamespace="http://schemas.microsoft.com/office/2006/metadata/properties" ma:root="true" ma:fieldsID="2f6e15f4e0a656e2e8a283f117c721c2" ns2:_="" ns3:_="">
    <xsd:import namespace="bae853df-5293-4d1c-8960-02212f99e47f"/>
    <xsd:import namespace="785390bb-11ba-4ae5-9ca6-328a16bef3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e853df-5293-4d1c-8960-02212f99e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390bb-11ba-4ae5-9ca6-328a16bef38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9BCD5B-30B3-4C1F-8ECE-EC9E0F42EFFC}"/>
</file>

<file path=customXml/itemProps2.xml><?xml version="1.0" encoding="utf-8"?>
<ds:datastoreItem xmlns:ds="http://schemas.openxmlformats.org/officeDocument/2006/customXml" ds:itemID="{00E74B45-BEBC-4412-A513-2C346482EED6}"/>
</file>

<file path=customXml/itemProps3.xml><?xml version="1.0" encoding="utf-8"?>
<ds:datastoreItem xmlns:ds="http://schemas.openxmlformats.org/officeDocument/2006/customXml" ds:itemID="{461E9F6E-D9F0-4B1E-B03E-3C63059516A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149</Words>
  <Application>Microsoft Office PowerPoint</Application>
  <PresentationFormat>Presentación en pantalla (4:3)</PresentationFormat>
  <Paragraphs>17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Trade Gothic LT Com Cn</vt:lpstr>
      <vt:lpstr>Times New Roman</vt:lpstr>
      <vt:lpstr>Arial</vt:lpstr>
      <vt:lpstr>Calibri Light</vt:lpstr>
      <vt:lpstr>Calibri</vt:lpstr>
      <vt:lpstr>Gill Sans MT</vt:lpstr>
      <vt:lpstr>Segoe UI</vt:lpstr>
      <vt:lpstr>Office Theme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VMITMA</dc:creator>
  <cp:lastModifiedBy>CESAR MITMA ARIAS</cp:lastModifiedBy>
  <cp:revision>5</cp:revision>
  <dcterms:created xsi:type="dcterms:W3CDTF">2020-03-19T23:52:02Z</dcterms:created>
  <dcterms:modified xsi:type="dcterms:W3CDTF">2020-04-30T00:10:12Z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2013-04-27T00:00:00Z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2020-03-19T00:00:00Z</vt:filetime>
  </property>
  <property fmtid="{D5CDD505-2E9C-101B-9397-08002B2CF9AE}" pid="5" name="ContentTypeId">
    <vt:lpwstr>0x010100A947FAE7E93BBA48AAE86D209588BA52</vt:lpwstr>
  </property>
</Properties>
</file>